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4" r:id="rId9"/>
    <p:sldId id="271" r:id="rId10"/>
    <p:sldId id="272" r:id="rId11"/>
    <p:sldId id="267" r:id="rId12"/>
    <p:sldId id="268" r:id="rId13"/>
    <p:sldId id="269" r:id="rId14"/>
    <p:sldId id="270" r:id="rId15"/>
    <p:sldId id="273" r:id="rId16"/>
    <p:sldId id="265" r:id="rId17"/>
    <p:sldId id="266" r:id="rId18"/>
  </p:sldIdLst>
  <p:sldSz cx="9144000" cy="5143500" type="screen16x9"/>
  <p:notesSz cx="6858000" cy="9144000"/>
  <p:embeddedFontLst>
    <p:embeddedFont>
      <p:font typeface="Arial Black" panose="020B0A04020102020204" pitchFamily="34" charset="0"/>
      <p:bold r:id="rId20"/>
    </p:embeddedFont>
    <p:embeddedFont>
      <p:font typeface="Calibri" panose="020F0502020204030204" pitchFamily="34" charset="0"/>
      <p:regular r:id="rId21"/>
      <p:bold r:id="rId22"/>
      <p:italic r:id="rId23"/>
      <p:boldItalic r:id="rId24"/>
    </p:embeddedFont>
    <p:embeddedFont>
      <p:font typeface="Caveat" panose="020B0604020202020204" charset="0"/>
      <p:regular r:id="rId25"/>
      <p:bold r:id="rId26"/>
    </p:embeddedFont>
    <p:embeddedFont>
      <p:font typeface="Caveat Medium" panose="020B0604020202020204" charset="0"/>
      <p:regular r:id="rId27"/>
      <p:bold r:id="rId28"/>
    </p:embeddedFont>
    <p:embeddedFont>
      <p:font typeface="Consolas" panose="020B0609020204030204" pitchFamily="49" charset="0"/>
      <p:regular r:id="rId29"/>
      <p:bold r:id="rId30"/>
      <p:italic r:id="rId31"/>
      <p:boldItalic r:id="rId32"/>
    </p:embeddedFont>
    <p:embeddedFont>
      <p:font typeface="Lato" panose="020F0502020204030203" pitchFamily="34" charset="0"/>
      <p:regular r:id="rId33"/>
      <p:bold r:id="rId34"/>
      <p:italic r:id="rId35"/>
      <p:boldItalic r:id="rId36"/>
    </p:embeddedFont>
    <p:embeddedFont>
      <p:font typeface="Raleway" pitchFamily="2" charset="0"/>
      <p:regular r:id="rId37"/>
      <p:bold r:id="rId38"/>
      <p:italic r:id="rId39"/>
      <p:boldItalic r:id="rId40"/>
    </p:embeddedFont>
    <p:embeddedFont>
      <p:font typeface="Raleway ExtraBold" pitchFamily="2" charset="0"/>
      <p:bold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510"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59440a1fea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59440a1fea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59440a1fea_1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59440a1fea_1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59440a1fe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59440a1fe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59440a1fea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59440a1fea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59440a1fea_1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59440a1fea_1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59440a1fea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59440a1fea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59440a1fea_1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59440a1fea_1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59440a1fea_1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59440a1fea_1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599113bd3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599113bd3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599113bd3e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599113bd3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0"/>
              </a:spcBef>
              <a:spcAft>
                <a:spcPts val="0"/>
              </a:spcAft>
              <a:buClr>
                <a:schemeClr val="lt1"/>
              </a:buClr>
              <a:buSzPts val="1100"/>
              <a:buChar char="○"/>
              <a:defRPr>
                <a:solidFill>
                  <a:schemeClr val="lt1"/>
                </a:solidFill>
              </a:defRPr>
            </a:lvl2pPr>
            <a:lvl3pPr marL="1371600" lvl="2" indent="-298450" rtl="0">
              <a:spcBef>
                <a:spcPts val="0"/>
              </a:spcBef>
              <a:spcAft>
                <a:spcPts val="0"/>
              </a:spcAft>
              <a:buClr>
                <a:schemeClr val="lt1"/>
              </a:buClr>
              <a:buSzPts val="1100"/>
              <a:buChar char="■"/>
              <a:defRPr>
                <a:solidFill>
                  <a:schemeClr val="lt1"/>
                </a:solidFill>
              </a:defRPr>
            </a:lvl3pPr>
            <a:lvl4pPr marL="1828800" lvl="3" indent="-298450" rtl="0">
              <a:spcBef>
                <a:spcPts val="0"/>
              </a:spcBef>
              <a:spcAft>
                <a:spcPts val="0"/>
              </a:spcAft>
              <a:buClr>
                <a:schemeClr val="lt1"/>
              </a:buClr>
              <a:buSzPts val="1100"/>
              <a:buChar char="●"/>
              <a:defRPr>
                <a:solidFill>
                  <a:schemeClr val="lt1"/>
                </a:solidFill>
              </a:defRPr>
            </a:lvl4pPr>
            <a:lvl5pPr marL="2286000" lvl="4" indent="-298450" rtl="0">
              <a:spcBef>
                <a:spcPts val="0"/>
              </a:spcBef>
              <a:spcAft>
                <a:spcPts val="0"/>
              </a:spcAft>
              <a:buClr>
                <a:schemeClr val="lt1"/>
              </a:buClr>
              <a:buSzPts val="1100"/>
              <a:buChar char="○"/>
              <a:defRPr>
                <a:solidFill>
                  <a:schemeClr val="lt1"/>
                </a:solidFill>
              </a:defRPr>
            </a:lvl5pPr>
            <a:lvl6pPr marL="2743200" lvl="5" indent="-298450" rtl="0">
              <a:spcBef>
                <a:spcPts val="0"/>
              </a:spcBef>
              <a:spcAft>
                <a:spcPts val="0"/>
              </a:spcAft>
              <a:buClr>
                <a:schemeClr val="lt1"/>
              </a:buClr>
              <a:buSzPts val="1100"/>
              <a:buChar char="■"/>
              <a:defRPr>
                <a:solidFill>
                  <a:schemeClr val="lt1"/>
                </a:solidFill>
              </a:defRPr>
            </a:lvl6pPr>
            <a:lvl7pPr marL="3200400" lvl="6" indent="-298450" rtl="0">
              <a:spcBef>
                <a:spcPts val="0"/>
              </a:spcBef>
              <a:spcAft>
                <a:spcPts val="0"/>
              </a:spcAft>
              <a:buClr>
                <a:schemeClr val="lt1"/>
              </a:buClr>
              <a:buSzPts val="1100"/>
              <a:buChar char="●"/>
              <a:defRPr>
                <a:solidFill>
                  <a:schemeClr val="lt1"/>
                </a:solidFill>
              </a:defRPr>
            </a:lvl7pPr>
            <a:lvl8pPr marL="3657600" lvl="7" indent="-298450" rtl="0">
              <a:spcBef>
                <a:spcPts val="0"/>
              </a:spcBef>
              <a:spcAft>
                <a:spcPts val="0"/>
              </a:spcAft>
              <a:buClr>
                <a:schemeClr val="lt1"/>
              </a:buClr>
              <a:buSzPts val="1100"/>
              <a:buChar char="○"/>
              <a:defRPr>
                <a:solidFill>
                  <a:schemeClr val="lt1"/>
                </a:solidFill>
              </a:defRPr>
            </a:lvl8pPr>
            <a:lvl9pPr marL="4114800" lvl="8" indent="-298450" rtl="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title"/>
          </p:nvPr>
        </p:nvSpPr>
        <p:spPr>
          <a:xfrm>
            <a:off x="703700" y="446809"/>
            <a:ext cx="7688700" cy="592281"/>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                     </a:t>
            </a:r>
            <a:r>
              <a:rPr lang="en" b="0" dirty="0">
                <a:latin typeface="Raleway ExtraBold"/>
                <a:ea typeface="Raleway ExtraBold"/>
                <a:cs typeface="Raleway ExtraBold"/>
                <a:sym typeface="Raleway ExtraBold"/>
              </a:rPr>
              <a:t>        REVIEW OF MINI PROJECT</a:t>
            </a:r>
            <a:endParaRPr b="0" dirty="0">
              <a:latin typeface="Raleway ExtraBold"/>
              <a:ea typeface="Raleway ExtraBold"/>
              <a:cs typeface="Raleway ExtraBold"/>
              <a:sym typeface="Raleway ExtraBold"/>
            </a:endParaRPr>
          </a:p>
        </p:txBody>
      </p:sp>
      <p:sp>
        <p:nvSpPr>
          <p:cNvPr id="87" name="Google Shape;87;p13"/>
          <p:cNvSpPr txBox="1">
            <a:spLocks noGrp="1"/>
          </p:cNvSpPr>
          <p:nvPr>
            <p:ph type="body" idx="1"/>
          </p:nvPr>
        </p:nvSpPr>
        <p:spPr>
          <a:xfrm>
            <a:off x="349425" y="992349"/>
            <a:ext cx="8553900" cy="3891377"/>
          </a:xfrm>
          <a:prstGeom prst="rect">
            <a:avLst/>
          </a:prstGeom>
        </p:spPr>
        <p:txBody>
          <a:bodyPr spcFirstLastPara="1" wrap="square" lIns="91425" tIns="91425" rIns="91425" bIns="91425" anchor="t" anchorCtr="0">
            <a:normAutofit fontScale="25000" lnSpcReduction="20000"/>
          </a:bodyPr>
          <a:lstStyle/>
          <a:p>
            <a:pPr marL="0" lvl="0" indent="0" algn="ctr" rtl="0">
              <a:spcBef>
                <a:spcPts val="0"/>
              </a:spcBef>
              <a:spcAft>
                <a:spcPts val="0"/>
              </a:spcAft>
              <a:buNone/>
            </a:pPr>
            <a:r>
              <a:rPr lang="en" sz="5600" dirty="0">
                <a:latin typeface="Times New Roman" panose="02020603050405020304" pitchFamily="18" charset="0"/>
                <a:ea typeface="Times New Roman"/>
                <a:cs typeface="Times New Roman" panose="02020603050405020304" pitchFamily="18" charset="0"/>
                <a:sym typeface="Times New Roman"/>
              </a:rPr>
              <a:t>                                                                                                                                                                                                                                                            </a:t>
            </a:r>
            <a:r>
              <a:rPr lang="en" sz="5600" b="1" dirty="0">
                <a:latin typeface="Times New Roman" panose="02020603050405020304" pitchFamily="18" charset="0"/>
                <a:ea typeface="Times New Roman"/>
                <a:cs typeface="Times New Roman" panose="02020603050405020304" pitchFamily="18" charset="0"/>
                <a:sym typeface="Times New Roman"/>
              </a:rPr>
              <a:t>For E3 2018 Admitted Batch   </a:t>
            </a:r>
          </a:p>
          <a:p>
            <a:pPr marL="0" lvl="0" indent="0" algn="ctr" rtl="0">
              <a:spcBef>
                <a:spcPts val="0"/>
              </a:spcBef>
              <a:spcAft>
                <a:spcPts val="0"/>
              </a:spcAft>
              <a:buNone/>
            </a:pPr>
            <a:r>
              <a:rPr lang="en" sz="5600" b="1" dirty="0">
                <a:latin typeface="Times New Roman" panose="02020603050405020304" pitchFamily="18" charset="0"/>
                <a:ea typeface="Times New Roman"/>
                <a:cs typeface="Times New Roman" panose="02020603050405020304" pitchFamily="18" charset="0"/>
                <a:sym typeface="Times New Roman"/>
              </a:rPr>
              <a:t>		                                                                                                                                                          Submitted as part of mini project </a:t>
            </a:r>
            <a:endParaRPr sz="5600" b="1" dirty="0">
              <a:latin typeface="Times New Roman" panose="02020603050405020304" pitchFamily="18" charset="0"/>
              <a:ea typeface="Times New Roman"/>
              <a:cs typeface="Times New Roman" panose="02020603050405020304" pitchFamily="18" charset="0"/>
              <a:sym typeface="Times New Roman"/>
            </a:endParaRPr>
          </a:p>
          <a:p>
            <a:pPr marL="0" lvl="0" indent="0" algn="ctr" rtl="0">
              <a:spcBef>
                <a:spcPts val="1200"/>
              </a:spcBef>
              <a:spcAft>
                <a:spcPts val="0"/>
              </a:spcAft>
              <a:buNone/>
            </a:pPr>
            <a:r>
              <a:rPr lang="en" sz="5600" b="1" dirty="0">
                <a:latin typeface="Times New Roman" panose="02020603050405020304" pitchFamily="18" charset="0"/>
                <a:ea typeface="Times New Roman"/>
                <a:cs typeface="Times New Roman" panose="02020603050405020304" pitchFamily="18" charset="0"/>
                <a:sym typeface="Times New Roman"/>
              </a:rPr>
              <a:t>Kona Shanmukha Sai S180847</a:t>
            </a:r>
            <a:endParaRPr sz="5600" b="1" dirty="0">
              <a:latin typeface="Times New Roman" panose="02020603050405020304" pitchFamily="18" charset="0"/>
              <a:ea typeface="Times New Roman"/>
              <a:cs typeface="Times New Roman" panose="02020603050405020304" pitchFamily="18" charset="0"/>
              <a:sym typeface="Times New Roman"/>
            </a:endParaRPr>
          </a:p>
          <a:p>
            <a:pPr marL="0" lvl="0" indent="0" algn="ctr" rtl="0">
              <a:spcBef>
                <a:spcPts val="1200"/>
              </a:spcBef>
              <a:spcAft>
                <a:spcPts val="0"/>
              </a:spcAft>
              <a:buNone/>
            </a:pPr>
            <a:r>
              <a:rPr lang="en" sz="5600" b="1" dirty="0">
                <a:latin typeface="Times New Roman" panose="02020603050405020304" pitchFamily="18" charset="0"/>
                <a:ea typeface="Times New Roman"/>
                <a:cs typeface="Times New Roman" panose="02020603050405020304" pitchFamily="18" charset="0"/>
                <a:sym typeface="Times New Roman"/>
              </a:rPr>
              <a:t>Dasari Divya S180559</a:t>
            </a:r>
            <a:endParaRPr sz="5600" b="1" dirty="0">
              <a:latin typeface="Times New Roman" panose="02020603050405020304" pitchFamily="18" charset="0"/>
              <a:ea typeface="Times New Roman"/>
              <a:cs typeface="Times New Roman" panose="02020603050405020304" pitchFamily="18" charset="0"/>
              <a:sym typeface="Times New Roman"/>
            </a:endParaRPr>
          </a:p>
          <a:p>
            <a:pPr marL="0" lvl="0" indent="0" algn="ctr" rtl="0">
              <a:spcBef>
                <a:spcPts val="1200"/>
              </a:spcBef>
              <a:spcAft>
                <a:spcPts val="0"/>
              </a:spcAft>
              <a:buNone/>
            </a:pPr>
            <a:r>
              <a:rPr lang="en" sz="5600" b="1" dirty="0">
                <a:latin typeface="Times New Roman" panose="02020603050405020304" pitchFamily="18" charset="0"/>
                <a:ea typeface="Times New Roman"/>
                <a:cs typeface="Times New Roman" panose="02020603050405020304" pitchFamily="18" charset="0"/>
                <a:sym typeface="Times New Roman"/>
              </a:rPr>
              <a:t>Ucchula Sireesha S180777</a:t>
            </a:r>
            <a:endParaRPr sz="5600" b="1" dirty="0">
              <a:latin typeface="Times New Roman" panose="02020603050405020304" pitchFamily="18" charset="0"/>
              <a:ea typeface="Times New Roman"/>
              <a:cs typeface="Times New Roman" panose="02020603050405020304" pitchFamily="18" charset="0"/>
              <a:sym typeface="Times New Roman"/>
            </a:endParaRPr>
          </a:p>
          <a:p>
            <a:pPr marL="0" lvl="0" indent="0" algn="ctr" rtl="0">
              <a:spcBef>
                <a:spcPts val="1200"/>
              </a:spcBef>
              <a:spcAft>
                <a:spcPts val="0"/>
              </a:spcAft>
              <a:buNone/>
            </a:pPr>
            <a:r>
              <a:rPr lang="en" sz="5600" b="1" dirty="0">
                <a:latin typeface="Times New Roman" panose="02020603050405020304" pitchFamily="18" charset="0"/>
                <a:ea typeface="Times New Roman"/>
                <a:cs typeface="Times New Roman" panose="02020603050405020304" pitchFamily="18" charset="0"/>
                <a:sym typeface="Times New Roman"/>
              </a:rPr>
              <a:t>UNDER THE SUPERVISION OF :</a:t>
            </a:r>
          </a:p>
          <a:p>
            <a:pPr marL="0" lvl="0" indent="0" algn="ctr" rtl="0">
              <a:spcBef>
                <a:spcPts val="1200"/>
              </a:spcBef>
              <a:spcAft>
                <a:spcPts val="0"/>
              </a:spcAft>
              <a:buNone/>
            </a:pPr>
            <a:r>
              <a:rPr lang="en" sz="5600" b="1" dirty="0">
                <a:latin typeface="Times New Roman" panose="02020603050405020304" pitchFamily="18" charset="0"/>
                <a:ea typeface="Raleway Black"/>
                <a:cs typeface="Times New Roman" panose="02020603050405020304" pitchFamily="18" charset="0"/>
                <a:sym typeface="Raleway Black"/>
              </a:rPr>
              <a:t>MR. G.S.R SASTRY </a:t>
            </a:r>
            <a:r>
              <a:rPr lang="en" sz="5600" b="1" dirty="0">
                <a:latin typeface="Times New Roman" panose="02020603050405020304" pitchFamily="18" charset="0"/>
                <a:ea typeface="Arial"/>
                <a:cs typeface="Times New Roman" panose="02020603050405020304" pitchFamily="18" charset="0"/>
                <a:sym typeface="Arial"/>
              </a:rPr>
              <a:t> (M.TECH, P.H.D)</a:t>
            </a:r>
            <a:endParaRPr sz="5600" b="1" dirty="0">
              <a:latin typeface="Times New Roman" panose="02020603050405020304" pitchFamily="18" charset="0"/>
              <a:ea typeface="Arial"/>
              <a:cs typeface="Times New Roman" panose="02020603050405020304" pitchFamily="18" charset="0"/>
              <a:sym typeface="Arial"/>
            </a:endParaRPr>
          </a:p>
          <a:p>
            <a:pPr marL="0" lvl="0" indent="0" algn="ctr" rtl="0">
              <a:spcBef>
                <a:spcPts val="1200"/>
              </a:spcBef>
              <a:spcAft>
                <a:spcPts val="0"/>
              </a:spcAft>
              <a:buNone/>
            </a:pPr>
            <a:r>
              <a:rPr lang="en" sz="5600" b="1" dirty="0">
                <a:latin typeface="Times New Roman" panose="02020603050405020304" pitchFamily="18" charset="0"/>
                <a:ea typeface="Raleway SemiBold"/>
                <a:cs typeface="Times New Roman" panose="02020603050405020304" pitchFamily="18" charset="0"/>
                <a:sym typeface="Raleway SemiBold"/>
              </a:rPr>
              <a:t>Department of Computer Science and Engineering</a:t>
            </a:r>
            <a:endParaRPr sz="5600" b="1" dirty="0">
              <a:latin typeface="Times New Roman" panose="02020603050405020304" pitchFamily="18" charset="0"/>
              <a:ea typeface="Raleway SemiBold"/>
              <a:cs typeface="Times New Roman" panose="02020603050405020304" pitchFamily="18" charset="0"/>
              <a:sym typeface="Raleway SemiBold"/>
            </a:endParaRPr>
          </a:p>
          <a:p>
            <a:pPr marL="0" lvl="0" indent="0" algn="ctr" rtl="0">
              <a:spcBef>
                <a:spcPts val="1200"/>
              </a:spcBef>
              <a:spcAft>
                <a:spcPts val="0"/>
              </a:spcAft>
              <a:buNone/>
            </a:pPr>
            <a:r>
              <a:rPr lang="en" sz="5600" b="1" dirty="0">
                <a:latin typeface="Times New Roman" panose="02020603050405020304" pitchFamily="18" charset="0"/>
                <a:ea typeface="Raleway SemiBold"/>
                <a:cs typeface="Times New Roman" panose="02020603050405020304" pitchFamily="18" charset="0"/>
                <a:sym typeface="Raleway SemiBold"/>
              </a:rPr>
              <a:t>Rajiv Gandhi University of Knowledge Technologies</a:t>
            </a:r>
          </a:p>
          <a:p>
            <a:pPr marL="0" lvl="0" indent="0" algn="ctr" rtl="0">
              <a:spcBef>
                <a:spcPts val="1200"/>
              </a:spcBef>
              <a:spcAft>
                <a:spcPts val="0"/>
              </a:spcAft>
              <a:buNone/>
            </a:pPr>
            <a:r>
              <a:rPr lang="en" sz="5600" b="1" dirty="0">
                <a:latin typeface="Times New Roman" panose="02020603050405020304" pitchFamily="18" charset="0"/>
                <a:ea typeface="Raleway SemiBold"/>
                <a:cs typeface="Times New Roman" panose="02020603050405020304" pitchFamily="18" charset="0"/>
                <a:sym typeface="Raleway SemiBold"/>
              </a:rPr>
              <a:t>Srikakulam - 532402</a:t>
            </a:r>
            <a:endParaRPr sz="5600" b="1" dirty="0">
              <a:latin typeface="Times New Roman" panose="02020603050405020304" pitchFamily="18" charset="0"/>
              <a:ea typeface="Raleway SemiBold"/>
              <a:cs typeface="Times New Roman" panose="02020603050405020304" pitchFamily="18" charset="0"/>
              <a:sym typeface="Raleway SemiBold"/>
            </a:endParaRPr>
          </a:p>
          <a:p>
            <a:pPr marL="0" lvl="0" indent="0" algn="l" rtl="0">
              <a:spcBef>
                <a:spcPts val="1200"/>
              </a:spcBef>
              <a:spcAft>
                <a:spcPts val="0"/>
              </a:spcAft>
              <a:buNone/>
            </a:pPr>
            <a:endParaRPr sz="1389" dirty="0">
              <a:latin typeface="Arial"/>
              <a:ea typeface="Arial"/>
              <a:cs typeface="Arial"/>
              <a:sym typeface="Arial"/>
            </a:endParaRPr>
          </a:p>
          <a:p>
            <a:pPr marL="0" lvl="0" indent="0" algn="l" rtl="0">
              <a:spcBef>
                <a:spcPts val="1200"/>
              </a:spcBef>
              <a:spcAft>
                <a:spcPts val="0"/>
              </a:spcAft>
              <a:buNone/>
            </a:pPr>
            <a:endParaRPr sz="1600" dirty="0">
              <a:latin typeface="Times New Roman"/>
              <a:ea typeface="Times New Roman"/>
              <a:cs typeface="Times New Roman"/>
              <a:sym typeface="Times New Roman"/>
            </a:endParaRPr>
          </a:p>
          <a:p>
            <a:pPr marL="0" lvl="0" indent="0" algn="l" rtl="0">
              <a:spcBef>
                <a:spcPts val="1200"/>
              </a:spcBef>
              <a:spcAft>
                <a:spcPts val="0"/>
              </a:spcAft>
              <a:buNone/>
            </a:pPr>
            <a:endParaRPr sz="1600" dirty="0">
              <a:latin typeface="Times New Roman"/>
              <a:ea typeface="Times New Roman"/>
              <a:cs typeface="Times New Roman"/>
              <a:sym typeface="Times New Roman"/>
            </a:endParaRPr>
          </a:p>
          <a:p>
            <a:pPr marL="0" lvl="0" indent="0" algn="l" rtl="0">
              <a:spcBef>
                <a:spcPts val="1200"/>
              </a:spcBef>
              <a:spcAft>
                <a:spcPts val="1200"/>
              </a:spcAft>
              <a:buNone/>
            </a:pPr>
            <a:r>
              <a:rPr lang="en" sz="1500" dirty="0">
                <a:latin typeface="Times New Roman"/>
                <a:ea typeface="Times New Roman"/>
                <a:cs typeface="Times New Roman"/>
                <a:sym typeface="Times New Roman"/>
              </a:rPr>
              <a:t> </a:t>
            </a:r>
            <a:endParaRPr sz="1500" dirty="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1311B-1BD3-3022-E471-D1815BC8CE82}"/>
              </a:ext>
            </a:extLst>
          </p:cNvPr>
          <p:cNvSpPr>
            <a:spLocks noGrp="1"/>
          </p:cNvSpPr>
          <p:nvPr>
            <p:ph type="title"/>
          </p:nvPr>
        </p:nvSpPr>
        <p:spPr/>
        <p:txBody>
          <a:bodyPr>
            <a:normAutofit fontScale="90000"/>
          </a:bodyPr>
          <a:lstStyle/>
          <a:p>
            <a:endParaRPr lang="en-US"/>
          </a:p>
        </p:txBody>
      </p:sp>
      <p:sp>
        <p:nvSpPr>
          <p:cNvPr id="3" name="Text Placeholder 2">
            <a:extLst>
              <a:ext uri="{FF2B5EF4-FFF2-40B4-BE49-F238E27FC236}">
                <a16:creationId xmlns:a16="http://schemas.microsoft.com/office/drawing/2014/main" id="{1072229D-78E8-C6BF-29E9-57B825BF82B5}"/>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54F29AC1-AE4A-D4A6-30B4-D831ADAD892A}"/>
              </a:ext>
            </a:extLst>
          </p:cNvPr>
          <p:cNvPicPr>
            <a:picLocks noChangeAspect="1"/>
          </p:cNvPicPr>
          <p:nvPr/>
        </p:nvPicPr>
        <p:blipFill rotWithShape="1">
          <a:blip r:embed="rId2"/>
          <a:srcRect l="6250" t="10082" r="15114" b="34336"/>
          <a:stretch/>
        </p:blipFill>
        <p:spPr>
          <a:xfrm>
            <a:off x="716974" y="1163782"/>
            <a:ext cx="7720444" cy="3200400"/>
          </a:xfrm>
          <a:prstGeom prst="rect">
            <a:avLst/>
          </a:prstGeom>
        </p:spPr>
      </p:pic>
    </p:spTree>
    <p:extLst>
      <p:ext uri="{BB962C8B-B14F-4D97-AF65-F5344CB8AC3E}">
        <p14:creationId xmlns:p14="http://schemas.microsoft.com/office/powerpoint/2010/main" val="1233597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4D57D-308A-AD09-AF80-5E0D60D3E187}"/>
              </a:ext>
            </a:extLst>
          </p:cNvPr>
          <p:cNvSpPr>
            <a:spLocks noGrp="1"/>
          </p:cNvSpPr>
          <p:nvPr>
            <p:ph type="title"/>
          </p:nvPr>
        </p:nvSpPr>
        <p:spPr>
          <a:xfrm>
            <a:off x="729450" y="633845"/>
            <a:ext cx="7688700" cy="529937"/>
          </a:xfrm>
        </p:spPr>
        <p:txBody>
          <a:bodyPr>
            <a:normAutofit fontScale="90000"/>
          </a:bodyPr>
          <a:lstStyle/>
          <a:p>
            <a:r>
              <a:rPr lang="en-US" dirty="0"/>
              <a:t>RESULTS:</a:t>
            </a:r>
          </a:p>
        </p:txBody>
      </p:sp>
      <p:sp>
        <p:nvSpPr>
          <p:cNvPr id="3" name="Text Placeholder 2">
            <a:extLst>
              <a:ext uri="{FF2B5EF4-FFF2-40B4-BE49-F238E27FC236}">
                <a16:creationId xmlns:a16="http://schemas.microsoft.com/office/drawing/2014/main" id="{2F49689B-D0D8-3C54-A3F6-F5BA65176B21}"/>
              </a:ext>
            </a:extLst>
          </p:cNvPr>
          <p:cNvSpPr>
            <a:spLocks noGrp="1"/>
          </p:cNvSpPr>
          <p:nvPr>
            <p:ph type="body" idx="1"/>
          </p:nvPr>
        </p:nvSpPr>
        <p:spPr>
          <a:xfrm>
            <a:off x="270163" y="1288472"/>
            <a:ext cx="8541327" cy="3377045"/>
          </a:xfrm>
        </p:spPr>
        <p:txBody>
          <a:bodyPr/>
          <a:lstStyle/>
          <a:p>
            <a:endParaRPr lang="en-US" dirty="0"/>
          </a:p>
        </p:txBody>
      </p:sp>
      <p:pic>
        <p:nvPicPr>
          <p:cNvPr id="5" name="Picture 4">
            <a:extLst>
              <a:ext uri="{FF2B5EF4-FFF2-40B4-BE49-F238E27FC236}">
                <a16:creationId xmlns:a16="http://schemas.microsoft.com/office/drawing/2014/main" id="{06F2E343-285A-B548-C2BC-AD9C9867C099}"/>
              </a:ext>
            </a:extLst>
          </p:cNvPr>
          <p:cNvPicPr>
            <a:picLocks noChangeAspect="1"/>
          </p:cNvPicPr>
          <p:nvPr/>
        </p:nvPicPr>
        <p:blipFill>
          <a:blip r:embed="rId2"/>
          <a:stretch>
            <a:fillRect/>
          </a:stretch>
        </p:blipFill>
        <p:spPr>
          <a:xfrm>
            <a:off x="270164" y="1278082"/>
            <a:ext cx="8572499" cy="3491345"/>
          </a:xfrm>
          <a:prstGeom prst="rect">
            <a:avLst/>
          </a:prstGeom>
        </p:spPr>
      </p:pic>
    </p:spTree>
    <p:extLst>
      <p:ext uri="{BB962C8B-B14F-4D97-AF65-F5344CB8AC3E}">
        <p14:creationId xmlns:p14="http://schemas.microsoft.com/office/powerpoint/2010/main" val="4170432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5CC53-2F0E-1A97-8F0B-D992EBB967E2}"/>
              </a:ext>
            </a:extLst>
          </p:cNvPr>
          <p:cNvSpPr>
            <a:spLocks noGrp="1"/>
          </p:cNvSpPr>
          <p:nvPr>
            <p:ph type="title"/>
          </p:nvPr>
        </p:nvSpPr>
        <p:spPr/>
        <p:txBody>
          <a:bodyPr>
            <a:normAutofit fontScale="90000"/>
          </a:bodyPr>
          <a:lstStyle/>
          <a:p>
            <a:endParaRPr lang="en-US"/>
          </a:p>
        </p:txBody>
      </p:sp>
      <p:sp>
        <p:nvSpPr>
          <p:cNvPr id="3" name="Text Placeholder 2">
            <a:extLst>
              <a:ext uri="{FF2B5EF4-FFF2-40B4-BE49-F238E27FC236}">
                <a16:creationId xmlns:a16="http://schemas.microsoft.com/office/drawing/2014/main" id="{DEE49029-904E-2207-EF57-3DC5743F1C29}"/>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BF01B823-6645-4D6F-E03C-FCF57076A9EE}"/>
              </a:ext>
            </a:extLst>
          </p:cNvPr>
          <p:cNvPicPr>
            <a:picLocks noChangeAspect="1"/>
          </p:cNvPicPr>
          <p:nvPr/>
        </p:nvPicPr>
        <p:blipFill>
          <a:blip r:embed="rId2"/>
          <a:stretch>
            <a:fillRect/>
          </a:stretch>
        </p:blipFill>
        <p:spPr>
          <a:xfrm>
            <a:off x="467591" y="1059874"/>
            <a:ext cx="8302336" cy="3512126"/>
          </a:xfrm>
          <a:prstGeom prst="rect">
            <a:avLst/>
          </a:prstGeom>
        </p:spPr>
      </p:pic>
    </p:spTree>
    <p:extLst>
      <p:ext uri="{BB962C8B-B14F-4D97-AF65-F5344CB8AC3E}">
        <p14:creationId xmlns:p14="http://schemas.microsoft.com/office/powerpoint/2010/main" val="980264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07574-4A94-DE38-90C2-554FEC26E605}"/>
              </a:ext>
            </a:extLst>
          </p:cNvPr>
          <p:cNvSpPr>
            <a:spLocks noGrp="1"/>
          </p:cNvSpPr>
          <p:nvPr>
            <p:ph type="title"/>
          </p:nvPr>
        </p:nvSpPr>
        <p:spPr/>
        <p:txBody>
          <a:bodyPr>
            <a:normAutofit fontScale="90000"/>
          </a:bodyPr>
          <a:lstStyle/>
          <a:p>
            <a:endParaRPr lang="en-US"/>
          </a:p>
        </p:txBody>
      </p:sp>
      <p:sp>
        <p:nvSpPr>
          <p:cNvPr id="3" name="Text Placeholder 2">
            <a:extLst>
              <a:ext uri="{FF2B5EF4-FFF2-40B4-BE49-F238E27FC236}">
                <a16:creationId xmlns:a16="http://schemas.microsoft.com/office/drawing/2014/main" id="{156276AB-B919-B2F5-1870-D16A54569CBB}"/>
              </a:ext>
            </a:extLst>
          </p:cNvPr>
          <p:cNvSpPr>
            <a:spLocks noGrp="1"/>
          </p:cNvSpPr>
          <p:nvPr>
            <p:ph type="body" idx="1"/>
          </p:nvPr>
        </p:nvSpPr>
        <p:spPr/>
        <p:txBody>
          <a:bodyPr/>
          <a:lstStyle/>
          <a:p>
            <a:endParaRPr lang="en-US" dirty="0"/>
          </a:p>
        </p:txBody>
      </p:sp>
      <p:pic>
        <p:nvPicPr>
          <p:cNvPr id="7" name="Picture 6">
            <a:extLst>
              <a:ext uri="{FF2B5EF4-FFF2-40B4-BE49-F238E27FC236}">
                <a16:creationId xmlns:a16="http://schemas.microsoft.com/office/drawing/2014/main" id="{82986106-B144-CF3C-4DB2-3947774DD717}"/>
              </a:ext>
            </a:extLst>
          </p:cNvPr>
          <p:cNvPicPr>
            <a:picLocks noChangeAspect="1"/>
          </p:cNvPicPr>
          <p:nvPr/>
        </p:nvPicPr>
        <p:blipFill>
          <a:blip r:embed="rId2"/>
          <a:stretch>
            <a:fillRect/>
          </a:stretch>
        </p:blipFill>
        <p:spPr>
          <a:xfrm>
            <a:off x="166255" y="311728"/>
            <a:ext cx="8853056" cy="4533824"/>
          </a:xfrm>
          <a:prstGeom prst="rect">
            <a:avLst/>
          </a:prstGeom>
        </p:spPr>
      </p:pic>
    </p:spTree>
    <p:extLst>
      <p:ext uri="{BB962C8B-B14F-4D97-AF65-F5344CB8AC3E}">
        <p14:creationId xmlns:p14="http://schemas.microsoft.com/office/powerpoint/2010/main" val="112060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92F3A-92E5-3073-B051-CA1CA38E7033}"/>
              </a:ext>
            </a:extLst>
          </p:cNvPr>
          <p:cNvSpPr>
            <a:spLocks noGrp="1"/>
          </p:cNvSpPr>
          <p:nvPr>
            <p:ph type="title"/>
          </p:nvPr>
        </p:nvSpPr>
        <p:spPr/>
        <p:txBody>
          <a:bodyPr>
            <a:normAutofit fontScale="90000"/>
          </a:bodyPr>
          <a:lstStyle/>
          <a:p>
            <a:endParaRPr lang="en-US"/>
          </a:p>
        </p:txBody>
      </p:sp>
      <p:sp>
        <p:nvSpPr>
          <p:cNvPr id="3" name="Text Placeholder 2">
            <a:extLst>
              <a:ext uri="{FF2B5EF4-FFF2-40B4-BE49-F238E27FC236}">
                <a16:creationId xmlns:a16="http://schemas.microsoft.com/office/drawing/2014/main" id="{7DFCB678-C123-A253-48DB-EBDE6258FF6C}"/>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84A35111-B994-E93B-6F64-14193F9B318C}"/>
              </a:ext>
            </a:extLst>
          </p:cNvPr>
          <p:cNvPicPr>
            <a:picLocks noChangeAspect="1"/>
          </p:cNvPicPr>
          <p:nvPr/>
        </p:nvPicPr>
        <p:blipFill>
          <a:blip r:embed="rId2"/>
          <a:stretch>
            <a:fillRect/>
          </a:stretch>
        </p:blipFill>
        <p:spPr>
          <a:xfrm>
            <a:off x="363682" y="301336"/>
            <a:ext cx="8603673" cy="4702233"/>
          </a:xfrm>
          <a:prstGeom prst="rect">
            <a:avLst/>
          </a:prstGeom>
        </p:spPr>
      </p:pic>
    </p:spTree>
    <p:extLst>
      <p:ext uri="{BB962C8B-B14F-4D97-AF65-F5344CB8AC3E}">
        <p14:creationId xmlns:p14="http://schemas.microsoft.com/office/powerpoint/2010/main" val="25963092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8194A-9FB5-FF8B-3240-0547C643CE5E}"/>
              </a:ext>
            </a:extLst>
          </p:cNvPr>
          <p:cNvSpPr>
            <a:spLocks noGrp="1"/>
          </p:cNvSpPr>
          <p:nvPr>
            <p:ph type="title"/>
          </p:nvPr>
        </p:nvSpPr>
        <p:spPr/>
        <p:txBody>
          <a:bodyPr>
            <a:normAutofit fontScale="90000"/>
          </a:bodyPr>
          <a:lstStyle/>
          <a:p>
            <a:r>
              <a:rPr lang="en-US" sz="2800" b="1" kern="0" dirty="0">
                <a:effectLst/>
                <a:latin typeface="Times New Roman" panose="02020603050405020304" pitchFamily="18" charset="0"/>
                <a:ea typeface="Times New Roman" panose="02020603050405020304" pitchFamily="18" charset="0"/>
              </a:rPr>
              <a:t>Performance Metrics:</a:t>
            </a:r>
            <a:br>
              <a:rPr lang="en-US" sz="2800" b="1" kern="0" dirty="0">
                <a:effectLst/>
                <a:latin typeface="Times New Roman" panose="02020603050405020304" pitchFamily="18" charset="0"/>
                <a:ea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22F4FA0D-96C6-1F40-6CAA-9B0E5ACDC15B}"/>
              </a:ext>
            </a:extLst>
          </p:cNvPr>
          <p:cNvSpPr>
            <a:spLocks noGrp="1"/>
          </p:cNvSpPr>
          <p:nvPr>
            <p:ph type="body" idx="1"/>
          </p:nvPr>
        </p:nvSpPr>
        <p:spPr/>
        <p:txBody>
          <a:bodyPr>
            <a:normAutofit fontScale="92500" lnSpcReduction="20000"/>
          </a:bodyPr>
          <a:lstStyle/>
          <a:p>
            <a:pPr marL="0" marR="0" indent="0" algn="just">
              <a:spcBef>
                <a:spcPts val="0"/>
              </a:spcBef>
              <a:spcAft>
                <a:spcPts val="0"/>
              </a:spcAft>
              <a:buNone/>
            </a:pPr>
            <a:r>
              <a:rPr lang="en-US" sz="1800" b="0" kern="0" dirty="0">
                <a:effectLst/>
                <a:latin typeface="Times New Roman" panose="02020603050405020304" pitchFamily="18" charset="0"/>
                <a:ea typeface="Times New Roman" panose="02020603050405020304" pitchFamily="18" charset="0"/>
              </a:rPr>
              <a:t> </a:t>
            </a:r>
            <a:endParaRPr lang="en-US" sz="1800" b="1" kern="0" dirty="0">
              <a:effectLst/>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r>
              <a:rPr lang="en-US" sz="1800" b="0" kern="0" dirty="0">
                <a:effectLst/>
                <a:latin typeface="Times New Roman" panose="02020603050405020304" pitchFamily="18" charset="0"/>
                <a:ea typeface="Times New Roman" panose="02020603050405020304" pitchFamily="18" charset="0"/>
              </a:rPr>
              <a:t>The table below summarizes the performance metrics achieved by each approach:</a:t>
            </a:r>
            <a:endParaRPr lang="en-US" sz="1800" b="1" kern="0" dirty="0">
              <a:effectLst/>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r>
              <a:rPr lang="en-US" sz="1800" b="0" kern="0" dirty="0">
                <a:effectLst/>
                <a:latin typeface="Times New Roman" panose="02020603050405020304" pitchFamily="18" charset="0"/>
                <a:ea typeface="Times New Roman" panose="02020603050405020304" pitchFamily="18" charset="0"/>
              </a:rPr>
              <a:t> </a:t>
            </a:r>
            <a:endParaRPr lang="en-US" sz="1800" b="1" kern="0" dirty="0">
              <a:effectLst/>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r>
              <a:rPr lang="en-US" sz="1800" b="1" kern="0" dirty="0">
                <a:effectLst/>
                <a:latin typeface="Times New Roman" panose="02020603050405020304" pitchFamily="18" charset="0"/>
                <a:ea typeface="Times New Roman" panose="02020603050405020304" pitchFamily="18" charset="0"/>
              </a:rPr>
              <a:t>Model  </a:t>
            </a:r>
            <a:r>
              <a:rPr lang="en-US" sz="1800" b="0" kern="0" dirty="0">
                <a:effectLst/>
                <a:latin typeface="Times New Roman" panose="02020603050405020304" pitchFamily="18" charset="0"/>
                <a:ea typeface="Times New Roman" panose="02020603050405020304" pitchFamily="18" charset="0"/>
              </a:rPr>
              <a:t>                 </a:t>
            </a:r>
            <a:r>
              <a:rPr lang="en-US" sz="1800" b="1" kern="0" dirty="0" err="1">
                <a:effectLst/>
                <a:latin typeface="Times New Roman" panose="02020603050405020304" pitchFamily="18" charset="0"/>
                <a:ea typeface="Times New Roman" panose="02020603050405020304" pitchFamily="18" charset="0"/>
              </a:rPr>
              <a:t>IoU</a:t>
            </a:r>
            <a:r>
              <a:rPr lang="en-US" sz="1800" b="1" kern="0" dirty="0">
                <a:effectLst/>
                <a:latin typeface="Times New Roman" panose="02020603050405020304" pitchFamily="18" charset="0"/>
                <a:ea typeface="Times New Roman" panose="02020603050405020304" pitchFamily="18" charset="0"/>
              </a:rPr>
              <a:t> (%)</a:t>
            </a:r>
            <a:r>
              <a:rPr lang="en-US" sz="1800" b="0" kern="0" dirty="0">
                <a:effectLst/>
                <a:latin typeface="Times New Roman" panose="02020603050405020304" pitchFamily="18" charset="0"/>
                <a:ea typeface="Times New Roman" panose="02020603050405020304" pitchFamily="18" charset="0"/>
              </a:rPr>
              <a:t>	</a:t>
            </a:r>
            <a:r>
              <a:rPr lang="en-US" sz="1800" b="1" kern="0" dirty="0" err="1">
                <a:effectLst/>
                <a:latin typeface="Times New Roman" panose="02020603050405020304" pitchFamily="18" charset="0"/>
                <a:ea typeface="Times New Roman" panose="02020603050405020304" pitchFamily="18" charset="0"/>
              </a:rPr>
              <a:t>mIoU</a:t>
            </a:r>
            <a:r>
              <a:rPr lang="en-US" sz="1800" b="1" kern="0" dirty="0">
                <a:effectLst/>
                <a:latin typeface="Times New Roman" panose="02020603050405020304" pitchFamily="18" charset="0"/>
                <a:ea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rPr>
              <a:t>        </a:t>
            </a:r>
            <a:r>
              <a:rPr lang="en-US" sz="1800" b="1" kern="0" dirty="0">
                <a:effectLst/>
                <a:latin typeface="Times New Roman" panose="02020603050405020304" pitchFamily="18" charset="0"/>
                <a:ea typeface="Times New Roman" panose="02020603050405020304" pitchFamily="18" charset="0"/>
              </a:rPr>
              <a:t>Pixel Accuracy (%) </a:t>
            </a:r>
          </a:p>
          <a:p>
            <a:pPr marL="0" marR="0" indent="0" algn="just">
              <a:spcBef>
                <a:spcPts val="0"/>
              </a:spcBef>
              <a:spcAft>
                <a:spcPts val="0"/>
              </a:spcAft>
              <a:buNone/>
            </a:pPr>
            <a:r>
              <a:rPr lang="en-US" sz="1800" b="0" kern="0" dirty="0">
                <a:effectLst/>
                <a:latin typeface="Times New Roman" panose="02020603050405020304" pitchFamily="18" charset="0"/>
                <a:ea typeface="Times New Roman" panose="02020603050405020304" pitchFamily="18" charset="0"/>
              </a:rPr>
              <a:t> </a:t>
            </a:r>
            <a:endParaRPr lang="en-US" sz="1800" b="1" kern="0" dirty="0">
              <a:effectLst/>
              <a:latin typeface="Times New Roman" panose="02020603050405020304" pitchFamily="18" charset="0"/>
              <a:ea typeface="Times New Roman" panose="02020603050405020304" pitchFamily="18" charset="0"/>
            </a:endParaRPr>
          </a:p>
          <a:p>
            <a:pPr marL="0" indent="0" algn="just">
              <a:buNone/>
            </a:pPr>
            <a:r>
              <a:rPr lang="en-US" sz="1800" b="0" kern="0" dirty="0">
                <a:effectLst/>
                <a:latin typeface="Times New Roman" panose="02020603050405020304" pitchFamily="18" charset="0"/>
                <a:ea typeface="Times New Roman" panose="02020603050405020304" pitchFamily="18" charset="0"/>
              </a:rPr>
              <a:t>FCN (Proposed)    84.5     	 71.3      	</a:t>
            </a:r>
            <a:r>
              <a:rPr lang="en-US" sz="1800" dirty="0">
                <a:latin typeface="Times New Roman" panose="02020603050405020304" pitchFamily="18" charset="0"/>
                <a:ea typeface="Times New Roman" panose="02020603050405020304" pitchFamily="18" charset="0"/>
              </a:rPr>
              <a:t>	</a:t>
            </a:r>
            <a:r>
              <a:rPr lang="en-US" sz="1800" b="0" kern="0" dirty="0">
                <a:effectLst/>
                <a:latin typeface="Times New Roman" panose="02020603050405020304" pitchFamily="18" charset="0"/>
                <a:ea typeface="Times New Roman" panose="02020603050405020304" pitchFamily="18" charset="0"/>
              </a:rPr>
              <a:t>92.1               </a:t>
            </a:r>
            <a:endParaRPr lang="en-US" sz="1800" b="1" kern="0" dirty="0">
              <a:effectLst/>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r>
              <a:rPr lang="en-US" sz="1800" b="0" kern="0" dirty="0">
                <a:effectLst/>
                <a:latin typeface="Times New Roman" panose="02020603050405020304" pitchFamily="18" charset="0"/>
                <a:ea typeface="Times New Roman" panose="02020603050405020304" pitchFamily="18" charset="0"/>
              </a:rPr>
              <a:t>U-Net                     78.2      	 63.8      	                 90.5               </a:t>
            </a:r>
          </a:p>
          <a:p>
            <a:pPr marL="0" marR="0" indent="0" algn="just">
              <a:spcBef>
                <a:spcPts val="0"/>
              </a:spcBef>
              <a:spcAft>
                <a:spcPts val="0"/>
              </a:spcAft>
              <a:buNone/>
            </a:pPr>
            <a:r>
              <a:rPr lang="en-US" sz="1800" dirty="0">
                <a:effectLst/>
                <a:latin typeface="Consolas" panose="020B0609020204030204" pitchFamily="49" charset="0"/>
                <a:ea typeface="Consolas" panose="020B0609020204030204" pitchFamily="49" charset="0"/>
                <a:cs typeface="Consolas" panose="020B0609020204030204" pitchFamily="49" charset="0"/>
              </a:rPr>
              <a:t>DeepLabv3+    8</a:t>
            </a:r>
            <a:r>
              <a:rPr lang="en-US" sz="1800" b="1" dirty="0">
                <a:effectLst/>
                <a:latin typeface="Consolas" panose="020B0609020204030204" pitchFamily="49" charset="0"/>
                <a:ea typeface="Consolas" panose="020B0609020204030204" pitchFamily="49" charset="0"/>
                <a:cs typeface="Consolas" panose="020B0609020204030204" pitchFamily="49" charset="0"/>
              </a:rPr>
              <a:t>2</a:t>
            </a:r>
            <a:r>
              <a:rPr lang="en-US" sz="1800" dirty="0">
                <a:effectLst/>
                <a:latin typeface="Consolas" panose="020B0609020204030204" pitchFamily="49" charset="0"/>
                <a:ea typeface="Consolas" panose="020B0609020204030204" pitchFamily="49" charset="0"/>
                <a:cs typeface="Consolas" panose="020B0609020204030204" pitchFamily="49" charset="0"/>
              </a:rPr>
              <a:t>.7      74.6      </a:t>
            </a:r>
            <a:r>
              <a:rPr lang="en-US" sz="1800">
                <a:effectLst/>
                <a:latin typeface="Consolas" panose="020B0609020204030204" pitchFamily="49" charset="0"/>
                <a:ea typeface="Consolas" panose="020B0609020204030204" pitchFamily="49" charset="0"/>
                <a:cs typeface="Consolas" panose="020B0609020204030204" pitchFamily="49" charset="0"/>
              </a:rPr>
              <a:t>	9</a:t>
            </a:r>
            <a:r>
              <a:rPr lang="en-US" sz="1800" b="1">
                <a:effectLst/>
                <a:latin typeface="Consolas" panose="020B0609020204030204" pitchFamily="49" charset="0"/>
                <a:ea typeface="Consolas" panose="020B0609020204030204" pitchFamily="49" charset="0"/>
                <a:cs typeface="Consolas" panose="020B0609020204030204" pitchFamily="49" charset="0"/>
              </a:rPr>
              <a:t>1</a:t>
            </a:r>
            <a:r>
              <a:rPr lang="en-US" sz="1800">
                <a:effectLst/>
                <a:latin typeface="Consolas" panose="020B0609020204030204" pitchFamily="49" charset="0"/>
                <a:ea typeface="Consolas" panose="020B0609020204030204" pitchFamily="49" charset="0"/>
                <a:cs typeface="Consolas" panose="020B0609020204030204" pitchFamily="49" charset="0"/>
              </a:rPr>
              <a:t>.5 </a:t>
            </a:r>
            <a:endParaRPr lang="en-US" dirty="0"/>
          </a:p>
        </p:txBody>
      </p:sp>
    </p:spTree>
    <p:extLst>
      <p:ext uri="{BB962C8B-B14F-4D97-AF65-F5344CB8AC3E}">
        <p14:creationId xmlns:p14="http://schemas.microsoft.com/office/powerpoint/2010/main" val="11037055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2"/>
          <p:cNvSpPr txBox="1">
            <a:spLocks noGrp="1"/>
          </p:cNvSpPr>
          <p:nvPr>
            <p:ph type="title"/>
          </p:nvPr>
        </p:nvSpPr>
        <p:spPr>
          <a:xfrm>
            <a:off x="561700" y="6058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740">
                <a:latin typeface="Times New Roman"/>
                <a:ea typeface="Times New Roman"/>
                <a:cs typeface="Times New Roman"/>
                <a:sym typeface="Times New Roman"/>
              </a:rPr>
              <a:t>CONCLUSION:</a:t>
            </a:r>
            <a:endParaRPr sz="2740">
              <a:latin typeface="Times New Roman"/>
              <a:ea typeface="Times New Roman"/>
              <a:cs typeface="Times New Roman"/>
              <a:sym typeface="Times New Roman"/>
            </a:endParaRPr>
          </a:p>
        </p:txBody>
      </p:sp>
      <p:sp>
        <p:nvSpPr>
          <p:cNvPr id="140" name="Google Shape;140;p22"/>
          <p:cNvSpPr txBox="1">
            <a:spLocks noGrp="1"/>
          </p:cNvSpPr>
          <p:nvPr>
            <p:ph type="body" idx="1"/>
          </p:nvPr>
        </p:nvSpPr>
        <p:spPr>
          <a:xfrm>
            <a:off x="727650" y="1467575"/>
            <a:ext cx="7688700" cy="3054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 </a:t>
            </a:r>
            <a:r>
              <a:rPr lang="en" sz="2000">
                <a:latin typeface="Times New Roman"/>
                <a:ea typeface="Times New Roman"/>
                <a:cs typeface="Times New Roman"/>
                <a:sym typeface="Times New Roman"/>
              </a:rPr>
              <a:t>The semantic segmentation model based on FCN demonstrates tremendous potential for various sectors, particularly in autonomous driving. With its capacity to precisely segment and identify objects in road situations, this model can contribute significantly to the advancement of autonomous vehicles and related technologies.Continued research and development in this field can further refine the model's performance and expand its applicability in real-world applications.</a:t>
            </a:r>
            <a:endParaRPr sz="200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body" idx="1"/>
          </p:nvPr>
        </p:nvSpPr>
        <p:spPr>
          <a:xfrm>
            <a:off x="519800" y="168752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3700">
                <a:latin typeface="Caveat Medium"/>
                <a:ea typeface="Caveat Medium"/>
                <a:cs typeface="Caveat Medium"/>
                <a:sym typeface="Caveat Medium"/>
              </a:rPr>
              <a:t>                    </a:t>
            </a:r>
            <a:r>
              <a:rPr lang="en" sz="5300" b="1">
                <a:latin typeface="Caveat"/>
                <a:ea typeface="Caveat"/>
                <a:cs typeface="Caveat"/>
                <a:sym typeface="Caveat"/>
              </a:rPr>
              <a:t>  THANK YOU</a:t>
            </a:r>
            <a:endParaRPr sz="5300" b="1">
              <a:latin typeface="Caveat"/>
              <a:ea typeface="Caveat"/>
              <a:cs typeface="Caveat"/>
              <a:sym typeface="Cave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248075" y="1450950"/>
            <a:ext cx="8616600" cy="102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Times New Roman"/>
                <a:ea typeface="Times New Roman"/>
                <a:cs typeface="Times New Roman"/>
                <a:sym typeface="Times New Roman"/>
              </a:rPr>
              <a:t>   </a:t>
            </a:r>
            <a:r>
              <a:rPr lang="en" sz="2700">
                <a:latin typeface="Times New Roman"/>
                <a:ea typeface="Times New Roman"/>
                <a:cs typeface="Times New Roman"/>
                <a:sym typeface="Times New Roman"/>
              </a:rPr>
              <a:t>SEMANTIC SEGMENTATION OF PIXEL USING      FULLY CONVOLUTIONAL NEURAL NETWORKS</a:t>
            </a:r>
            <a:endParaRPr sz="2700">
              <a:latin typeface="Times New Roman"/>
              <a:ea typeface="Times New Roman"/>
              <a:cs typeface="Times New Roman"/>
              <a:sym typeface="Times New Roman"/>
            </a:endParaRPr>
          </a:p>
        </p:txBody>
      </p:sp>
      <p:pic>
        <p:nvPicPr>
          <p:cNvPr id="2" name="Picture 1">
            <a:extLst>
              <a:ext uri="{FF2B5EF4-FFF2-40B4-BE49-F238E27FC236}">
                <a16:creationId xmlns:a16="http://schemas.microsoft.com/office/drawing/2014/main" id="{C57C01CA-3B95-E2E9-79D5-C38F3A7ED392}"/>
              </a:ext>
            </a:extLst>
          </p:cNvPr>
          <p:cNvPicPr>
            <a:picLocks noChangeAspect="1"/>
          </p:cNvPicPr>
          <p:nvPr/>
        </p:nvPicPr>
        <p:blipFill>
          <a:blip r:embed="rId3"/>
          <a:stretch>
            <a:fillRect/>
          </a:stretch>
        </p:blipFill>
        <p:spPr>
          <a:xfrm>
            <a:off x="218207" y="2566555"/>
            <a:ext cx="8593283" cy="2389909"/>
          </a:xfrm>
          <a:prstGeom prst="rect">
            <a:avLst/>
          </a:prstGeom>
        </p:spPr>
      </p:pic>
      <p:sp>
        <p:nvSpPr>
          <p:cNvPr id="3" name="TextBox 2">
            <a:extLst>
              <a:ext uri="{FF2B5EF4-FFF2-40B4-BE49-F238E27FC236}">
                <a16:creationId xmlns:a16="http://schemas.microsoft.com/office/drawing/2014/main" id="{A9C343A4-1BB5-1DB8-AB5C-C6B1DEAFBC87}"/>
              </a:ext>
            </a:extLst>
          </p:cNvPr>
          <p:cNvSpPr txBox="1"/>
          <p:nvPr/>
        </p:nvSpPr>
        <p:spPr>
          <a:xfrm>
            <a:off x="779318" y="644237"/>
            <a:ext cx="7242464" cy="369332"/>
          </a:xfrm>
          <a:prstGeom prst="rect">
            <a:avLst/>
          </a:prstGeom>
          <a:noFill/>
        </p:spPr>
        <p:txBody>
          <a:bodyPr wrap="square" rtlCol="0">
            <a:spAutoFit/>
          </a:bodyPr>
          <a:lstStyle/>
          <a:p>
            <a:r>
              <a:rPr lang="en-US" sz="1800" b="1" dirty="0">
                <a:latin typeface="Arial Black" panose="020B0A04020102020204" pitchFamily="34" charset="0"/>
              </a:rPr>
              <a:t>Project Title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a:off x="603425" y="570250"/>
            <a:ext cx="4149300" cy="76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920">
                <a:latin typeface="Times New Roman"/>
                <a:ea typeface="Times New Roman"/>
                <a:cs typeface="Times New Roman"/>
                <a:sym typeface="Times New Roman"/>
              </a:rPr>
              <a:t>ABSTRACT:</a:t>
            </a:r>
            <a:endParaRPr sz="2920">
              <a:latin typeface="Times New Roman"/>
              <a:ea typeface="Times New Roman"/>
              <a:cs typeface="Times New Roman"/>
              <a:sym typeface="Times New Roman"/>
            </a:endParaRPr>
          </a:p>
        </p:txBody>
      </p:sp>
      <p:sp>
        <p:nvSpPr>
          <p:cNvPr id="98" name="Google Shape;98;p15"/>
          <p:cNvSpPr txBox="1">
            <a:spLocks noGrp="1"/>
          </p:cNvSpPr>
          <p:nvPr>
            <p:ph type="body" idx="1"/>
          </p:nvPr>
        </p:nvSpPr>
        <p:spPr>
          <a:xfrm>
            <a:off x="727650" y="1340427"/>
            <a:ext cx="7688700" cy="3501737"/>
          </a:xfrm>
          <a:prstGeom prst="rect">
            <a:avLst/>
          </a:prstGeom>
        </p:spPr>
        <p:txBody>
          <a:bodyPr spcFirstLastPara="1" wrap="square" lIns="91425" tIns="91425" rIns="91425" bIns="91425" anchor="t" anchorCtr="0">
            <a:noAutofit/>
          </a:bodyPr>
          <a:lstStyle/>
          <a:p>
            <a:pPr marL="0" marR="0" indent="0" algn="just">
              <a:lnSpc>
                <a:spcPct val="107000"/>
              </a:lnSpc>
              <a:spcBef>
                <a:spcPts val="0"/>
              </a:spcBef>
              <a:spcAft>
                <a:spcPts val="80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promising uses of a semantic segmentation model developed using the KITTI Road dataset are highlighted in this abstract. A better grasp of the picture is made possible by the model's capacity to classify individual pixels in photos of roads and lanes. The model provides precise pixel-level categorization by utilizing a Fully Convolutional Network (FCN) architecture. Although handling shadows, crossroads, and objects presented some difficulties, the performance of the model has room for growth through additional developments such scaling factors for skip connections. This semantic segmentation model shows tremendous potential for a variety of sectors, particularly in the area of autonomous driving, thanks to its capacity to precisely segment and identify objects in road situations</a:t>
            </a:r>
            <a:r>
              <a:rPr lang="en-US" sz="1800" kern="100" dirty="0">
                <a:effectLst/>
                <a:latin typeface="Calibri" panose="020F0502020204030204" pitchFamily="34" charset="0"/>
                <a:ea typeface="Calibri" panose="020F0502020204030204" pitchFamily="34" charset="0"/>
                <a:cs typeface="Gautami" panose="020B0502040204020203" pitchFamily="34" charset="0"/>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866250" y="601000"/>
            <a:ext cx="7688700" cy="52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440"/>
              <a:t>INTRODUCTION:</a:t>
            </a:r>
            <a:endParaRPr sz="2440"/>
          </a:p>
        </p:txBody>
      </p:sp>
      <p:sp>
        <p:nvSpPr>
          <p:cNvPr id="104" name="Google Shape;104;p16"/>
          <p:cNvSpPr txBox="1">
            <a:spLocks noGrp="1"/>
          </p:cNvSpPr>
          <p:nvPr>
            <p:ph type="body" idx="1"/>
          </p:nvPr>
        </p:nvSpPr>
        <p:spPr>
          <a:xfrm>
            <a:off x="589050" y="1341775"/>
            <a:ext cx="7965900" cy="35640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 sz="2000" dirty="0">
                <a:latin typeface="Times New Roman"/>
                <a:ea typeface="Times New Roman"/>
                <a:cs typeface="Times New Roman"/>
                <a:sym typeface="Times New Roman"/>
              </a:rPr>
              <a:t>Semantic segmentation is a computer vision task that involves assigning a specific class label to each pixel in an image, thereby dividing the image into different regions based on their semantic meaning. Fully Convolutional Neural Networks (FCNNs) have proven to be highly effective in tackling this task.</a:t>
            </a:r>
            <a:r>
              <a:rPr lang="en" sz="2116" dirty="0">
                <a:latin typeface="Times New Roman"/>
                <a:ea typeface="Times New Roman"/>
                <a:cs typeface="Times New Roman"/>
                <a:sym typeface="Times New Roman"/>
              </a:rPr>
              <a:t>The use of FCNNs for semantic segmentation has led to significant advancements in various applications, including autonomous driving, medical image analysis, scene understanding, and object recognition</a:t>
            </a:r>
            <a:endParaRPr sz="1500" dirty="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7"/>
          <p:cNvSpPr txBox="1">
            <a:spLocks noGrp="1"/>
          </p:cNvSpPr>
          <p:nvPr>
            <p:ph type="title"/>
          </p:nvPr>
        </p:nvSpPr>
        <p:spPr>
          <a:xfrm>
            <a:off x="729450" y="531125"/>
            <a:ext cx="7688700" cy="56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140">
                <a:latin typeface="Times New Roman"/>
                <a:ea typeface="Times New Roman"/>
                <a:cs typeface="Times New Roman"/>
                <a:sym typeface="Times New Roman"/>
              </a:rPr>
              <a:t>PROBLEM STATEMENT:</a:t>
            </a:r>
            <a:endParaRPr sz="3140">
              <a:latin typeface="Times New Roman"/>
              <a:ea typeface="Times New Roman"/>
              <a:cs typeface="Times New Roman"/>
              <a:sym typeface="Times New Roman"/>
            </a:endParaRPr>
          </a:p>
        </p:txBody>
      </p:sp>
      <p:sp>
        <p:nvSpPr>
          <p:cNvPr id="110" name="Google Shape;110;p17"/>
          <p:cNvSpPr txBox="1">
            <a:spLocks noGrp="1"/>
          </p:cNvSpPr>
          <p:nvPr>
            <p:ph type="body" idx="1"/>
          </p:nvPr>
        </p:nvSpPr>
        <p:spPr>
          <a:xfrm>
            <a:off x="785375" y="1441200"/>
            <a:ext cx="7688700" cy="3408900"/>
          </a:xfrm>
          <a:prstGeom prst="rect">
            <a:avLst/>
          </a:prstGeom>
        </p:spPr>
        <p:txBody>
          <a:bodyPr spcFirstLastPara="1" wrap="square" lIns="91425" tIns="91425" rIns="91425" bIns="91425" anchor="t" anchorCtr="0">
            <a:noAutofit/>
          </a:bodyPr>
          <a:lstStyle/>
          <a:p>
            <a:pPr marL="0" lvl="0" indent="0" algn="just" rtl="0">
              <a:lnSpc>
                <a:spcPct val="105000"/>
              </a:lnSpc>
              <a:spcBef>
                <a:spcPts val="0"/>
              </a:spcBef>
              <a:spcAft>
                <a:spcPts val="0"/>
              </a:spcAft>
              <a:buSzPts val="1018"/>
              <a:buNone/>
            </a:pPr>
            <a:r>
              <a:rPr lang="en-US" sz="1800" dirty="0">
                <a:latin typeface="Times New Roman" panose="02020603050405020304" pitchFamily="18" charset="0"/>
                <a:cs typeface="Times New Roman" panose="02020603050405020304" pitchFamily="18" charset="0"/>
              </a:rPr>
              <a:t>The problem at hand is the lack of accurate and precise semantic segmentation for road and lane images. Existing methods struggle to classify individual pixels effectively, resulting in inaccurate segmentation and limited understanding of road scenes. This poses challenges in domains like autonomous driving, where reliable segmentation is essential for object detection and obstacle avoidance. The objective of this project is to develop a semantic segmentation model that accurately classifies pixels in road and lane images while effectively addressing these challenges. The aim is to enhance understanding and enable improved autonomous driving systems and other applications relying on precise image segmentation.</a:t>
            </a:r>
            <a:endParaRPr sz="1800" dirty="0">
              <a:latin typeface="Times New Roman" panose="02020603050405020304" pitchFamily="18" charset="0"/>
              <a:ea typeface="Times New Roman"/>
              <a:cs typeface="Times New Roman" panose="02020603050405020304" pitchFamily="18" charset="0"/>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729450" y="563900"/>
            <a:ext cx="7688700" cy="53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SzPts val="990"/>
              <a:buNone/>
            </a:pPr>
            <a:r>
              <a:rPr lang="en" sz="2770">
                <a:solidFill>
                  <a:schemeClr val="accent1"/>
                </a:solidFill>
                <a:latin typeface="Times New Roman"/>
                <a:ea typeface="Times New Roman"/>
                <a:cs typeface="Times New Roman"/>
                <a:sym typeface="Times New Roman"/>
              </a:rPr>
              <a:t>Existing System:</a:t>
            </a:r>
            <a:endParaRPr sz="3940">
              <a:latin typeface="Times New Roman"/>
              <a:ea typeface="Times New Roman"/>
              <a:cs typeface="Times New Roman"/>
              <a:sym typeface="Times New Roman"/>
            </a:endParaRPr>
          </a:p>
        </p:txBody>
      </p:sp>
      <p:sp>
        <p:nvSpPr>
          <p:cNvPr id="116" name="Google Shape;116;p18"/>
          <p:cNvSpPr txBox="1">
            <a:spLocks noGrp="1"/>
          </p:cNvSpPr>
          <p:nvPr>
            <p:ph type="body" idx="1"/>
          </p:nvPr>
        </p:nvSpPr>
        <p:spPr>
          <a:xfrm>
            <a:off x="729450" y="1475508"/>
            <a:ext cx="7688700" cy="222365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800" dirty="0">
                <a:latin typeface="Times New Roman" panose="02020603050405020304" pitchFamily="18" charset="0"/>
                <a:cs typeface="Times New Roman" panose="02020603050405020304" pitchFamily="18" charset="0"/>
              </a:rPr>
              <a:t>The existing system involves traditional recognition networks, including LeNet, AlexNet, and VGG nets, which are originally designed for image classification tasks. These networks take fixed-sized inputs and produce nonspatial outputs, making them unsuitable for dense prediction tasks like semantic segmentation</a:t>
            </a:r>
            <a:r>
              <a:rPr lang="en" sz="1800" dirty="0">
                <a:latin typeface="Times New Roman" panose="02020603050405020304" pitchFamily="18" charset="0"/>
                <a:ea typeface="Times New Roman"/>
                <a:cs typeface="Times New Roman" panose="02020603050405020304" pitchFamily="18" charset="0"/>
                <a:sym typeface="Times New Roman"/>
              </a:rPr>
              <a:t>.</a:t>
            </a:r>
            <a:endParaRPr sz="180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1200"/>
              </a:spcBef>
              <a:spcAft>
                <a:spcPts val="1200"/>
              </a:spcAft>
              <a:buNone/>
            </a:pPr>
            <a:endParaRPr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9"/>
          <p:cNvSpPr txBox="1">
            <a:spLocks noGrp="1"/>
          </p:cNvSpPr>
          <p:nvPr>
            <p:ph type="title"/>
          </p:nvPr>
        </p:nvSpPr>
        <p:spPr>
          <a:xfrm>
            <a:off x="727650" y="591850"/>
            <a:ext cx="7688700" cy="53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SzPts val="990"/>
              <a:buNone/>
            </a:pPr>
            <a:r>
              <a:rPr lang="en" sz="2670">
                <a:solidFill>
                  <a:schemeClr val="accent1"/>
                </a:solidFill>
                <a:latin typeface="Times New Roman"/>
                <a:ea typeface="Times New Roman"/>
                <a:cs typeface="Times New Roman"/>
                <a:sym typeface="Times New Roman"/>
              </a:rPr>
              <a:t>Proposed System:</a:t>
            </a:r>
            <a:endParaRPr sz="3840">
              <a:latin typeface="Times New Roman"/>
              <a:ea typeface="Times New Roman"/>
              <a:cs typeface="Times New Roman"/>
              <a:sym typeface="Times New Roman"/>
            </a:endParaRPr>
          </a:p>
        </p:txBody>
      </p:sp>
      <p:sp>
        <p:nvSpPr>
          <p:cNvPr id="122" name="Google Shape;122;p19"/>
          <p:cNvSpPr txBox="1">
            <a:spLocks noGrp="1"/>
          </p:cNvSpPr>
          <p:nvPr>
            <p:ph type="body" idx="1"/>
          </p:nvPr>
        </p:nvSpPr>
        <p:spPr>
          <a:xfrm>
            <a:off x="391350" y="1369725"/>
            <a:ext cx="8498100" cy="3508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SzPts val="358"/>
              <a:buNone/>
            </a:pPr>
            <a:r>
              <a:rPr lang="en-US" sz="1800" dirty="0">
                <a:latin typeface="Times New Roman" panose="02020603050405020304" pitchFamily="18" charset="0"/>
                <a:cs typeface="Times New Roman" panose="02020603050405020304" pitchFamily="18" charset="0"/>
              </a:rPr>
              <a:t>The proposed system introduces fully convolutional networks (FCNs) as an improvement over the existing system. FCNs convert classification networks into dense prediction models by transforming fully connected layers into convolutional layers. This allows the network to accept inputs of any size and produce spatially dense prediction maps. </a:t>
            </a:r>
          </a:p>
          <a:p>
            <a:pPr marL="0" lvl="0" indent="0" algn="just" rtl="0">
              <a:spcBef>
                <a:spcPts val="0"/>
              </a:spcBef>
              <a:spcAft>
                <a:spcPts val="0"/>
              </a:spcAft>
              <a:buSzPts val="358"/>
              <a:buNone/>
            </a:pPr>
            <a:endParaRPr lang="en-US" sz="1800" dirty="0">
              <a:latin typeface="Times New Roman" panose="02020603050405020304" pitchFamily="18" charset="0"/>
              <a:cs typeface="Times New Roman" panose="02020603050405020304" pitchFamily="18" charset="0"/>
            </a:endParaRPr>
          </a:p>
          <a:p>
            <a:pPr marL="0" lvl="0" indent="0" algn="just" rtl="0">
              <a:spcBef>
                <a:spcPts val="0"/>
              </a:spcBef>
              <a:spcAft>
                <a:spcPts val="0"/>
              </a:spcAft>
              <a:buSzPts val="358"/>
              <a:buNone/>
            </a:pPr>
            <a:r>
              <a:rPr lang="en-US" sz="1800" dirty="0">
                <a:latin typeface="Times New Roman" panose="02020603050405020304" pitchFamily="18" charset="0"/>
                <a:cs typeface="Times New Roman" panose="02020603050405020304" pitchFamily="18" charset="0"/>
              </a:rPr>
              <a:t>The proposed system incorporates skip connections to combine information from different layers, enabling the refinement of segmentation output at various scales. The FCN architecture allows for efficient end-to-end learning for dense prediction tasks, such as semantic segmentation. </a:t>
            </a:r>
            <a:endParaRPr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1"/>
          <p:cNvSpPr txBox="1">
            <a:spLocks noGrp="1"/>
          </p:cNvSpPr>
          <p:nvPr>
            <p:ph type="title"/>
          </p:nvPr>
        </p:nvSpPr>
        <p:spPr>
          <a:xfrm>
            <a:off x="631625" y="5499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IMPLEMENTATION:</a:t>
            </a:r>
            <a:endParaRPr/>
          </a:p>
        </p:txBody>
      </p:sp>
      <p:sp>
        <p:nvSpPr>
          <p:cNvPr id="134" name="Google Shape;134;p21"/>
          <p:cNvSpPr txBox="1">
            <a:spLocks noGrp="1"/>
          </p:cNvSpPr>
          <p:nvPr>
            <p:ph type="body" idx="1"/>
          </p:nvPr>
        </p:nvSpPr>
        <p:spPr>
          <a:xfrm>
            <a:off x="729450" y="1278081"/>
            <a:ext cx="7688700" cy="3709555"/>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US" sz="1600" dirty="0">
                <a:latin typeface="Times New Roman" panose="02020603050405020304" pitchFamily="18" charset="0"/>
                <a:cs typeface="Times New Roman" panose="02020603050405020304" pitchFamily="18" charset="0"/>
              </a:rPr>
              <a:t>The implementation of Fully Convolutional Networks (FCNs) involves adapting existing classification networks by replacing their fully connected layers with convolutional layers to enable handling inputs of any size and producing dense classification maps. Skip connections are added to combine coarse semantic information from higher layers and local appearance information from lower layers. The shift-and-stitch trick is used to obtain dense predictions by downsampling the outputs, shifting the input image, applying convolution on multiple inputs, and interlacing the predictions. Upsampling is achieved by converting pooling layers to have an input stride of 1 and adjusting filters based on the upsampling factor. Patchwise training is employed by sampling patches within each image to create training batches, excluding certain patches from gradient computation to speed up learning, and correcting class imbalance. These techniques collectively enable accurate semantic segmentation for road and lane images.</a:t>
            </a:r>
            <a:endParaRPr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004BF-C565-8DB2-FA35-8C90C2C4C395}"/>
              </a:ext>
            </a:extLst>
          </p:cNvPr>
          <p:cNvSpPr>
            <a:spLocks noGrp="1"/>
          </p:cNvSpPr>
          <p:nvPr>
            <p:ph type="title"/>
          </p:nvPr>
        </p:nvSpPr>
        <p:spPr/>
        <p:txBody>
          <a:bodyPr>
            <a:normAutofit fontScale="90000"/>
          </a:bodyPr>
          <a:lstStyle/>
          <a:p>
            <a:endParaRPr lang="en-US" dirty="0"/>
          </a:p>
        </p:txBody>
      </p:sp>
      <p:sp>
        <p:nvSpPr>
          <p:cNvPr id="3" name="Text Placeholder 2">
            <a:extLst>
              <a:ext uri="{FF2B5EF4-FFF2-40B4-BE49-F238E27FC236}">
                <a16:creationId xmlns:a16="http://schemas.microsoft.com/office/drawing/2014/main" id="{B60E7F4B-FA7D-29F2-C192-A0E0A5644450}"/>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404B8924-0892-AB4C-A27D-6CB82D1002B5}"/>
              </a:ext>
            </a:extLst>
          </p:cNvPr>
          <p:cNvPicPr>
            <a:picLocks noChangeAspect="1"/>
          </p:cNvPicPr>
          <p:nvPr/>
        </p:nvPicPr>
        <p:blipFill rotWithShape="1">
          <a:blip r:embed="rId2"/>
          <a:srcRect l="8409" t="8061" r="13977" b="33325"/>
          <a:stretch/>
        </p:blipFill>
        <p:spPr>
          <a:xfrm>
            <a:off x="675410" y="1194955"/>
            <a:ext cx="7762008" cy="3148445"/>
          </a:xfrm>
          <a:prstGeom prst="rect">
            <a:avLst/>
          </a:prstGeom>
        </p:spPr>
      </p:pic>
    </p:spTree>
    <p:extLst>
      <p:ext uri="{BB962C8B-B14F-4D97-AF65-F5344CB8AC3E}">
        <p14:creationId xmlns:p14="http://schemas.microsoft.com/office/powerpoint/2010/main" val="2638033015"/>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284</TotalTime>
  <Words>836</Words>
  <Application>Microsoft Office PowerPoint</Application>
  <PresentationFormat>On-screen Show (16:9)</PresentationFormat>
  <Paragraphs>44</Paragraphs>
  <Slides>17</Slides>
  <Notes>10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Raleway ExtraBold</vt:lpstr>
      <vt:lpstr>Times New Roman</vt:lpstr>
      <vt:lpstr>Raleway</vt:lpstr>
      <vt:lpstr>Calibri</vt:lpstr>
      <vt:lpstr>Arial</vt:lpstr>
      <vt:lpstr>Consolas</vt:lpstr>
      <vt:lpstr>Caveat Medium</vt:lpstr>
      <vt:lpstr>Arial Black</vt:lpstr>
      <vt:lpstr>Caveat</vt:lpstr>
      <vt:lpstr>Lato</vt:lpstr>
      <vt:lpstr>Streamline</vt:lpstr>
      <vt:lpstr>                             REVIEW OF MINI PROJECT</vt:lpstr>
      <vt:lpstr>   SEMANTIC SEGMENTATION OF PIXEL USING      FULLY CONVOLUTIONAL NEURAL NETWORKS</vt:lpstr>
      <vt:lpstr>ABSTRACT:</vt:lpstr>
      <vt:lpstr>INTRODUCTION:</vt:lpstr>
      <vt:lpstr>PROBLEM STATEMENT:</vt:lpstr>
      <vt:lpstr>Existing System:</vt:lpstr>
      <vt:lpstr>Proposed System:</vt:lpstr>
      <vt:lpstr>IMPLEMENTATION:</vt:lpstr>
      <vt:lpstr>PowerPoint Presentation</vt:lpstr>
      <vt:lpstr>PowerPoint Presentation</vt:lpstr>
      <vt:lpstr>RESULTS:</vt:lpstr>
      <vt:lpstr>PowerPoint Presentation</vt:lpstr>
      <vt:lpstr>PowerPoint Presentation</vt:lpstr>
      <vt:lpstr>PowerPoint Presentation</vt:lpstr>
      <vt:lpstr>Performance Metrics: </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REVIEW OF MINI PROJECT</dc:title>
  <cp:lastModifiedBy>Shanmukha Sai Kona</cp:lastModifiedBy>
  <cp:revision>5</cp:revision>
  <dcterms:modified xsi:type="dcterms:W3CDTF">2023-07-17T09:32:01Z</dcterms:modified>
</cp:coreProperties>
</file>